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5" r:id="rId2"/>
    <p:sldId id="266" r:id="rId3"/>
    <p:sldId id="291" r:id="rId4"/>
    <p:sldId id="267" r:id="rId5"/>
    <p:sldId id="292" r:id="rId6"/>
    <p:sldId id="299" r:id="rId7"/>
    <p:sldId id="269" r:id="rId8"/>
    <p:sldId id="293" r:id="rId9"/>
    <p:sldId id="294" r:id="rId10"/>
    <p:sldId id="295" r:id="rId11"/>
    <p:sldId id="296" r:id="rId12"/>
    <p:sldId id="326" r:id="rId13"/>
    <p:sldId id="298" r:id="rId14"/>
    <p:sldId id="300" r:id="rId15"/>
    <p:sldId id="297" r:id="rId16"/>
    <p:sldId id="268" r:id="rId17"/>
    <p:sldId id="301" r:id="rId18"/>
    <p:sldId id="303" r:id="rId19"/>
    <p:sldId id="318" r:id="rId20"/>
    <p:sldId id="304" r:id="rId21"/>
    <p:sldId id="305" r:id="rId22"/>
    <p:sldId id="321" r:id="rId23"/>
    <p:sldId id="306" r:id="rId24"/>
    <p:sldId id="307" r:id="rId25"/>
    <p:sldId id="308" r:id="rId26"/>
    <p:sldId id="323" r:id="rId27"/>
    <p:sldId id="324" r:id="rId28"/>
    <p:sldId id="325" r:id="rId29"/>
    <p:sldId id="310" r:id="rId30"/>
    <p:sldId id="275" r:id="rId31"/>
    <p:sldId id="312" r:id="rId32"/>
    <p:sldId id="313" r:id="rId33"/>
    <p:sldId id="319" r:id="rId34"/>
    <p:sldId id="314" r:id="rId35"/>
    <p:sldId id="287" r:id="rId36"/>
    <p:sldId id="315" r:id="rId37"/>
    <p:sldId id="288" r:id="rId38"/>
    <p:sldId id="290" r:id="rId39"/>
    <p:sldId id="32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892872-BD30-B3D4-92E7-966E79999C84}" name="מאיה רגואן" initials="מר" userId="S::maya.ragwan1@office.eduil.org::a3885f75-86d1-440e-bb3f-6b87c034c4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 autoAdjust="0"/>
    <p:restoredTop sz="88489" autoAdjust="0"/>
  </p:normalViewPr>
  <p:slideViewPr>
    <p:cSldViewPr snapToGrid="0">
      <p:cViewPr varScale="1">
        <p:scale>
          <a:sx n="99" d="100"/>
          <a:sy n="99" d="100"/>
        </p:scale>
        <p:origin x="103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7A3506BD-A610-BC71-8FC4-862538BF2A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r>
              <a:rPr lang="he-IL"/>
              <a:t>מימ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D82C54D-A752-61AF-7D51-D56C9DA9A8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3DA618D-794A-4DCC-B1A5-E76B4BF0C306}" type="datetimeFigureOut">
              <a:rPr lang="he-IL" smtClean="0"/>
              <a:t>ג'/תמוז/תשפ"ג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0D351CE-99C8-933D-62A8-CB8F00FBBD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26A666E-41F3-F920-301C-0FD08BA2F9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593E6F9-A124-4457-B721-6A9540DD40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42616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e-IL"/>
              <a:t>מימ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אנו חוקרים את השימוש בשיטות דגימה לא אחידות לשיפור שחזור האות.</a:t>
            </a:r>
            <a:br>
              <a:rPr lang="en-US" dirty="0"/>
            </a:br>
            <a:r>
              <a:rPr lang="he-IL" dirty="0"/>
              <a:t>נסתכל על אותות מסוגים שונים וגם על אותות שלא מקיימים את תדר ניקוויסט</a:t>
            </a:r>
            <a:br>
              <a:rPr lang="en-US" dirty="0"/>
            </a:br>
            <a:r>
              <a:rPr lang="he-IL" dirty="0"/>
              <a:t>נניח סיבתיות וזיכרון סופי ולכן נעבוד עם שיחזור לא אידיאלי</a:t>
            </a:r>
            <a:br>
              <a:rPr lang="en-US" dirty="0"/>
            </a:br>
            <a:r>
              <a:rPr lang="he-IL" dirty="0"/>
              <a:t>להדגיש שנתמקד על שיחזור לא מושלם בגלל הנחת זמן ריצה מהיר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823F74-A705-7FD0-8244-A9B4F3C291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9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היה לנו רעיון שהפרויקט ייתפס גם על השוואה בין ביצועים של ארכיטקטורות שונות. לכן ניסינו הרבה אפשרויות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בסוף בחרנו לעבוד עם </a:t>
            </a:r>
            <a:r>
              <a:rPr lang="en-US" dirty="0"/>
              <a:t>LSTM</a:t>
            </a:r>
            <a:r>
              <a:rPr lang="he-IL" dirty="0"/>
              <a:t>. זה רשת למידת מכונה שעובדת בצורה שלאחר כל </a:t>
            </a:r>
            <a:r>
              <a:rPr lang="en-US" dirty="0"/>
              <a:t>input</a:t>
            </a:r>
            <a:r>
              <a:rPr lang="he-IL" dirty="0"/>
              <a:t> היא שומרת גם זיכרון וכך עבור ה </a:t>
            </a:r>
            <a:r>
              <a:rPr lang="en-US" dirty="0"/>
              <a:t>input</a:t>
            </a:r>
            <a:r>
              <a:rPr lang="he-IL" dirty="0"/>
              <a:t> הבא היא משתמשת בזיכרון ובכניסה יחד כדי להוציא תוצאה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** הסבר על החלקים של התא </a:t>
            </a:r>
            <a:r>
              <a:rPr lang="en-US" dirty="0"/>
              <a:t>LSTM</a:t>
            </a:r>
            <a:endParaRPr lang="he-IL" dirty="0"/>
          </a:p>
          <a:p>
            <a:pPr algn="r" rtl="1"/>
            <a:r>
              <a:rPr lang="en-US" dirty="0"/>
              <a:t>LSTM</a:t>
            </a:r>
            <a:r>
              <a:rPr lang="he-IL" dirty="0"/>
              <a:t> היא ארכיטקטורה שמתאימה בבעיות מסוג של סדרה לסדרה. במקרה שלנו סידרה של נקודות דגימה לסדרה של אינדקסים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בנוסף רצינו לראות אם הוספה של נגזרת או </a:t>
            </a:r>
            <a:r>
              <a:rPr lang="en-US" dirty="0"/>
              <a:t>FFT</a:t>
            </a:r>
            <a:r>
              <a:rPr lang="he-IL" dirty="0"/>
              <a:t> כ </a:t>
            </a:r>
            <a:r>
              <a:rPr lang="en-US" dirty="0"/>
              <a:t>input</a:t>
            </a:r>
            <a:r>
              <a:rPr lang="he-IL" dirty="0"/>
              <a:t> למודל יעזור לו.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בסוף התכנסנו ל רשת </a:t>
            </a:r>
            <a:r>
              <a:rPr lang="en-US" dirty="0"/>
              <a:t>LSTM</a:t>
            </a:r>
            <a:r>
              <a:rPr lang="he-IL" dirty="0"/>
              <a:t> עם שכבות </a:t>
            </a:r>
            <a:r>
              <a:rPr lang="en-US" dirty="0"/>
              <a:t>dropout</a:t>
            </a:r>
            <a:r>
              <a:rPr lang="he-IL" dirty="0"/>
              <a:t> באימון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הבלוק יוצא ארכיטקטורה של מודל מ </a:t>
            </a:r>
            <a:r>
              <a:rPr lang="en-US" dirty="0" err="1"/>
              <a:t>PyTorch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EF63B0-2B13-CAEF-9C73-1B55F5346D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4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היה לנו רעיון שהפרויקט ייתפס גם על השוואה בין ביצועים של ארכיטקטורות שונות. לכן ניסינו הרבה אפשרויות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בסוף בחרנו לעבוד עם </a:t>
            </a:r>
            <a:r>
              <a:rPr lang="en-US" dirty="0"/>
              <a:t>LSTM</a:t>
            </a:r>
            <a:r>
              <a:rPr lang="he-IL" dirty="0"/>
              <a:t>. זה רשת למידת מכונה שעובדת בצורה שלאחר כל </a:t>
            </a:r>
            <a:r>
              <a:rPr lang="en-US" dirty="0"/>
              <a:t>input</a:t>
            </a:r>
            <a:r>
              <a:rPr lang="he-IL" dirty="0"/>
              <a:t> היא שומרת גם זיכרון וכך עבור ה </a:t>
            </a:r>
            <a:r>
              <a:rPr lang="en-US" dirty="0"/>
              <a:t>input</a:t>
            </a:r>
            <a:r>
              <a:rPr lang="he-IL" dirty="0"/>
              <a:t> הבא היא משתמשת בזיכרון ובכניסה יחד כדי להוציא תוצאה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** הסבר על החלקים של התא </a:t>
            </a:r>
            <a:r>
              <a:rPr lang="en-US" dirty="0"/>
              <a:t>LSTM</a:t>
            </a:r>
            <a:endParaRPr lang="he-IL" dirty="0"/>
          </a:p>
          <a:p>
            <a:pPr algn="r" rtl="1"/>
            <a:r>
              <a:rPr lang="en-US" dirty="0"/>
              <a:t>LSTM</a:t>
            </a:r>
            <a:r>
              <a:rPr lang="he-IL" dirty="0"/>
              <a:t> היא ארכיטקטורה שמתאימה בבעיות מסוג של סדרה לסדרה. במקרה שלנו סידרה של נקודות דגימה לסדרה של אינדקסים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בנוסף רצינו לראות אם הוספה של נגזרת או </a:t>
            </a:r>
            <a:r>
              <a:rPr lang="en-US" dirty="0"/>
              <a:t>FFT</a:t>
            </a:r>
            <a:r>
              <a:rPr lang="he-IL" dirty="0"/>
              <a:t> כ </a:t>
            </a:r>
            <a:r>
              <a:rPr lang="en-US" dirty="0"/>
              <a:t>input</a:t>
            </a:r>
            <a:r>
              <a:rPr lang="he-IL" dirty="0"/>
              <a:t> למודל יעזור לו.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בסוף התכנסנו ל רשת </a:t>
            </a:r>
            <a:r>
              <a:rPr lang="en-US" dirty="0"/>
              <a:t>LSTM</a:t>
            </a:r>
            <a:r>
              <a:rPr lang="he-IL" dirty="0"/>
              <a:t> עם שכבות </a:t>
            </a:r>
            <a:r>
              <a:rPr lang="en-US" dirty="0"/>
              <a:t>dropout</a:t>
            </a:r>
            <a:r>
              <a:rPr lang="he-IL" dirty="0"/>
              <a:t> באימון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הבלוק יוצא ארכיטקטורה של מודל מ </a:t>
            </a:r>
            <a:r>
              <a:rPr lang="en-US" dirty="0" err="1"/>
              <a:t>PyTorch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1DEA439-FC9D-BF16-16DC-BC3711B0EB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9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נשתמש בערכים </a:t>
            </a:r>
            <a:r>
              <a:rPr lang="en-US" dirty="0"/>
              <a:t>X</a:t>
            </a:r>
            <a:r>
              <a:rPr lang="he-IL" dirty="0"/>
              <a:t> </a:t>
            </a:r>
            <a:r>
              <a:rPr lang="en-US" dirty="0"/>
              <a:t>Y</a:t>
            </a:r>
            <a:r>
              <a:rPr lang="he-IL" dirty="0"/>
              <a:t> האלו כדי לחשב נחשב גם את הנגזרת </a:t>
            </a:r>
            <a:r>
              <a:rPr lang="he-IL" dirty="0" err="1"/>
              <a:t>וה</a:t>
            </a:r>
            <a:r>
              <a:rPr lang="he-IL" dirty="0"/>
              <a:t> </a:t>
            </a:r>
            <a:r>
              <a:rPr lang="en-US" dirty="0"/>
              <a:t>FFT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 err="1"/>
              <a:t>הלוסס</a:t>
            </a:r>
            <a:r>
              <a:rPr lang="he-IL" dirty="0"/>
              <a:t> שלנו יעשה באמצעות </a:t>
            </a:r>
            <a:r>
              <a:rPr lang="en-US" dirty="0"/>
              <a:t>cross </a:t>
            </a:r>
            <a:r>
              <a:rPr lang="en-US" dirty="0" err="1"/>
              <a:t>entrophy</a:t>
            </a:r>
            <a:r>
              <a:rPr lang="he-IL" dirty="0"/>
              <a:t> לקלסיפיקציה לאינדקס דגימה המתאים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בכך שאנחנו עובדים כך אנו בעצם לא מניחים שיש קשר בין </a:t>
            </a:r>
            <a:r>
              <a:rPr lang="he-IL" dirty="0" err="1"/>
              <a:t>סלוטים</a:t>
            </a:r>
            <a:r>
              <a:rPr lang="he-IL" dirty="0"/>
              <a:t> קרובים לבין תוצאות קרובות. כלומר לא נניח שאם </a:t>
            </a:r>
            <a:r>
              <a:rPr lang="he-IL" dirty="0" err="1"/>
              <a:t>הנקודת</a:t>
            </a:r>
            <a:r>
              <a:rPr lang="he-IL" dirty="0"/>
              <a:t> דגימה האופטימלית היא </a:t>
            </a:r>
            <a:r>
              <a:rPr lang="he-IL" dirty="0" err="1"/>
              <a:t>סלוט</a:t>
            </a:r>
            <a:r>
              <a:rPr lang="he-IL" dirty="0"/>
              <a:t> 3 אז גם </a:t>
            </a:r>
            <a:r>
              <a:rPr lang="he-IL" dirty="0" err="1"/>
              <a:t>סלוט</a:t>
            </a:r>
            <a:r>
              <a:rPr lang="he-IL" dirty="0"/>
              <a:t> 4 הוא דיי טוב.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בהמשך הפרויקט בדקנו את ההנחה הזאת וראינו שהיא דווקא כן מתקיימת ואולי בפרויקטים בעתיד שווה להניח את זה על מנת לקבל תוצאות טובות יותר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אנחנו </a:t>
            </a:r>
            <a:r>
              <a:rPr lang="he-IL" dirty="0" err="1"/>
              <a:t>רואיפ</a:t>
            </a:r>
            <a:r>
              <a:rPr lang="he-IL" dirty="0"/>
              <a:t> פה גרף של אימון של מודל על אות שן מסור בתדרים נמוכים. ניתן לראות </a:t>
            </a:r>
            <a:r>
              <a:rPr lang="he-IL" dirty="0" err="1"/>
              <a:t>שהלוסס</a:t>
            </a:r>
            <a:r>
              <a:rPr lang="he-IL" dirty="0"/>
              <a:t> של האימון יורד ביחד עם </a:t>
            </a:r>
            <a:r>
              <a:rPr lang="he-IL" dirty="0" err="1"/>
              <a:t>הלוסס</a:t>
            </a:r>
            <a:r>
              <a:rPr lang="he-IL" dirty="0"/>
              <a:t> של המבחן מה שמראה שבאמת יש קשר בין האינדקסים האופטימליים לדגימה גם באותות שהמודל לא ראה.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**במהלך האימון הכנסנו למודל תמיד את התשובה הנכונה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כאן הבלוק יוציא מודל מאומן כדי שנדגום </a:t>
            </a:r>
            <a:r>
              <a:rPr lang="he-IL" dirty="0" err="1"/>
              <a:t>איתו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D57A287-FD24-E32D-1A5D-0D00EE0B22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3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זה דיאגרמה על הדגימה באמצעות המודל המאומן: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** הסבר את הדיאגרמה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עבור דגימה דטרמיניסטית בעצם זה כמ8ו החלפה של המודל בבלוק שלא מתייחס לדגימות האחרונות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המוצא של הבלוק הזה הוא זמני הדגימה שבהן בחרנו לדגום.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56A2F70-2F22-F09A-0846-B6D896DC84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4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שיטות האינטרפולציה שבחרנו לעבוד איתם הם אינטרפולציה ליניארית ואינטרפולציה עם </a:t>
            </a:r>
            <a:r>
              <a:rPr lang="en-US" dirty="0"/>
              <a:t>cubic spline</a:t>
            </a:r>
            <a:r>
              <a:rPr lang="he-IL" dirty="0"/>
              <a:t> 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כדי לקבל אות רציף שאיתו נחשב את השגיאה. יש התייחסות לזמן של הדגימה.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בחרנו בשיטות האלו כי הם לא צריכות זיכרון גדול והם זולות חישובית על מנת לרוץ בזמן אמת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את החישוב של השגיאה נעשה על האותות ברזולוציה גבוה....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1F72A50-7D8D-83AB-5723-6038CD51DE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78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הסבר מה זה </a:t>
            </a:r>
            <a:r>
              <a:rPr lang="en-US" sz="1200" dirty="0"/>
              <a:t>Oscillating Chirp</a:t>
            </a:r>
            <a:r>
              <a:rPr lang="he-IL" sz="1200" dirty="0"/>
              <a:t> שזה סינוס בעל תדר שמשתנה בצורת סינוס,</a:t>
            </a:r>
            <a:br>
              <a:rPr lang="en-US" sz="1200" dirty="0"/>
            </a:br>
            <a:r>
              <a:rPr lang="he-IL" sz="1200" dirty="0"/>
              <a:t>התדר משתנה מגבוהה לנמוך, ורואים פה שכשהתדר גדל הדגימה </a:t>
            </a:r>
            <a:r>
              <a:rPr lang="he-IL" sz="1200"/>
              <a:t>האחידה מפספסת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FDA7B2C-07B9-9D91-DD08-562868A82D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8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אפשר לתת דוגמות לשיפור של החישוב של נקודות הדגימה האידיאליות על הדגימה האחידה מבחינת ה</a:t>
            </a:r>
            <a:r>
              <a:rPr lang="en-US" dirty="0"/>
              <a:t>MSE</a:t>
            </a:r>
          </a:p>
          <a:p>
            <a:pPr algn="r" rtl="1"/>
            <a:endParaRPr lang="en-US" dirty="0"/>
          </a:p>
          <a:p>
            <a:pPr algn="r" rtl="1"/>
            <a:r>
              <a:rPr lang="he-IL" dirty="0"/>
              <a:t>עבור סינוסים בתדר נמוך עם שיחזור לינארי:</a:t>
            </a:r>
            <a:r>
              <a:rPr lang="en-US" dirty="0"/>
              <a:t> </a:t>
            </a:r>
            <a:r>
              <a:rPr lang="he-IL" dirty="0"/>
              <a:t> שיפור ממוצע – 117%   ושיפור מקסימלי – 822%</a:t>
            </a:r>
          </a:p>
          <a:p>
            <a:pPr algn="r" rtl="1"/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עבור סינוסים בתדר נמוך עם שיחזור </a:t>
            </a:r>
            <a:r>
              <a:rPr lang="en-US" dirty="0"/>
              <a:t>cubic spline</a:t>
            </a:r>
            <a:r>
              <a:rPr lang="he-IL" dirty="0"/>
              <a:t>:</a:t>
            </a:r>
            <a:r>
              <a:rPr lang="en-US" dirty="0"/>
              <a:t> </a:t>
            </a:r>
            <a:r>
              <a:rPr lang="he-IL" dirty="0"/>
              <a:t> שיפור ממוצע – 8%   ושיפור מקסימלי – 249%  (כצפוי)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עבור שיני מסור בתדר נמוך עם שיחזור לינארי:</a:t>
            </a:r>
            <a:r>
              <a:rPr lang="en-US" dirty="0"/>
              <a:t> </a:t>
            </a:r>
            <a:r>
              <a:rPr lang="he-IL" dirty="0"/>
              <a:t> שיפור ממוצע – 238%   ושיפור מקסימלי – 1270%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17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CB827C-AD36-C490-2AA1-3987D85966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0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1.139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5BB2400-01F8-C7F4-CC49-7D66311321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9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2.134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9FDCC2-CFE5-4B5D-E831-41E3462B37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0.692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90AB1ED-0117-7581-256F-492D9F449A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5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נשווה בין שיטות דגימה שונות.</a:t>
            </a:r>
            <a:br>
              <a:rPr lang="en-US" dirty="0"/>
            </a:br>
            <a:r>
              <a:rPr lang="he-IL" dirty="0"/>
              <a:t>לא מצאנו עבודות אחרות על הבעיה לכן אנו לא ידענו אם שיפור זה בכלל אפשרי</a:t>
            </a:r>
            <a:br>
              <a:rPr lang="en-US" dirty="0"/>
            </a:br>
            <a:r>
              <a:rPr lang="he-IL" dirty="0"/>
              <a:t>נאמן מודל למידת מכונה שמשתמד בדגימות עד פה כדי לעשות את ההחלטה היכן לדגום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22CC5F0-3F7D-66DB-D175-9595FD254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53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0.939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5BB2400-01F8-C7F4-CC49-7D66311321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27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2.38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27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9FDCC2-CFE5-4B5D-E831-41E3462B37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לזה יש </a:t>
            </a:r>
            <a:r>
              <a:rPr lang="en-US" dirty="0"/>
              <a:t>MSE</a:t>
            </a:r>
            <a:r>
              <a:rPr lang="he-IL" dirty="0"/>
              <a:t> של 0.902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28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90AB1ED-0117-7581-256F-492D9F449A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13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ימין:   של סינוסים בתדרים 1-10 ועם שחזור לינארי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שמאל:   של שיני מסור בתדרים 1-10 ועם שחזור לינארי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122FBA0-78EA-169D-F76C-FDA602F90F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ימין:   של סינוסים בתדרים 10-20 ועם שחזור </a:t>
            </a:r>
            <a:r>
              <a:rPr lang="en-US" sz="1200" dirty="0"/>
              <a:t>Cubic spline</a:t>
            </a:r>
            <a:r>
              <a:rPr lang="he-IL" sz="1200" dirty="0"/>
              <a:t> מצליח לקראת הסוף, אך באופן כללי פחות טוב</a:t>
            </a: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שמאל:   של </a:t>
            </a:r>
            <a:r>
              <a:rPr lang="en-US" sz="1200" dirty="0"/>
              <a:t>Oscillating Chirp</a:t>
            </a:r>
            <a:r>
              <a:rPr lang="he-IL" sz="1200" dirty="0"/>
              <a:t> </a:t>
            </a:r>
            <a:r>
              <a:rPr lang="he-IL" dirty="0"/>
              <a:t>בתדרים 1-10 ועם שחזור </a:t>
            </a:r>
            <a:r>
              <a:rPr lang="en-US" sz="1200" dirty="0"/>
              <a:t>Cubic spline</a:t>
            </a:r>
            <a:r>
              <a:rPr lang="he-IL" sz="1200" dirty="0"/>
              <a:t> . התאחד עם דגימה אחידה קשה לומר משהו.</a:t>
            </a: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הגרפים של ה</a:t>
            </a:r>
            <a:r>
              <a:rPr lang="en-US" dirty="0"/>
              <a:t>MAE</a:t>
            </a:r>
            <a:r>
              <a:rPr lang="he-IL" dirty="0"/>
              <a:t> (שגיאת ערך מוחלט ממוצעת) נראים דומה לגרפים של </a:t>
            </a:r>
            <a:r>
              <a:rPr lang="en-US" dirty="0"/>
              <a:t>MSE</a:t>
            </a:r>
            <a:r>
              <a:rPr lang="he-IL" dirty="0"/>
              <a:t>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אך ה</a:t>
            </a:r>
            <a:r>
              <a:rPr lang="en-US" dirty="0"/>
              <a:t>MAX</a:t>
            </a:r>
            <a:r>
              <a:rPr lang="he-IL" dirty="0"/>
              <a:t> שגיאה נראה שונה, נבחן בשקופית הבאה: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D55950E-01CC-0459-9D23-F890AF71FC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11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ימין:   של סינוסים בתדרים 1-10 ועם שחזור לינארי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גרף שמאל:   של שיני מסור בתדרים 1-10 ועם שחזור לינארי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לדבר על המקס של </a:t>
            </a:r>
            <a:r>
              <a:rPr lang="he-IL" dirty="0" err="1"/>
              <a:t>צ'בישב</a:t>
            </a:r>
            <a:r>
              <a:rPr lang="he-IL" dirty="0"/>
              <a:t>, ועל זה שבגרף </a:t>
            </a:r>
            <a:r>
              <a:rPr lang="he-IL" dirty="0">
                <a:solidFill>
                  <a:srgbClr val="7030A0"/>
                </a:solidFill>
              </a:rPr>
              <a:t>השמאלי</a:t>
            </a:r>
            <a:r>
              <a:rPr lang="he-IL" dirty="0"/>
              <a:t> השאר מגיעים למקסימום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FF5504F-5DB9-D95C-4BA6-98219F6A45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82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בעיה שבה ה</a:t>
            </a:r>
            <a:r>
              <a:rPr lang="en-US" dirty="0"/>
              <a:t>ML</a:t>
            </a:r>
            <a:r>
              <a:rPr lang="he-IL" dirty="0"/>
              <a:t> בוחר נקודות לדגום. בלי מגבלה של פריים או סדר. </a:t>
            </a:r>
          </a:p>
          <a:p>
            <a:pPr algn="r" rtl="1"/>
            <a:r>
              <a:rPr lang="he-IL" dirty="0"/>
              <a:t>לשפר את הארכיטקטורה של למידת המכונה, כפי שקראנו ממאמרים אחרים, מודל יותר רחב שמתייחס לחלקים שונים באינפוט במעברים שונים.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אולי באמצעות </a:t>
            </a:r>
            <a:r>
              <a:rPr lang="en-US" dirty="0"/>
              <a:t>data base</a:t>
            </a:r>
            <a:r>
              <a:rPr lang="he-IL" dirty="0"/>
              <a:t> סיבתי הוא יוכל להתכנס לתוצאות טובות יותר כי הוא באמת </a:t>
            </a:r>
            <a:r>
              <a:rPr lang="he-IL" dirty="0" err="1"/>
              <a:t>חצליח</a:t>
            </a:r>
            <a:r>
              <a:rPr lang="he-IL" dirty="0"/>
              <a:t> ללמוד אותם למרות שהם לא אופטימליות בהינתן העתיד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37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BBF56E3-AB68-5EE1-7A7C-375E0F0198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7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לפרויקט שלנו יכול להיות מגוון של יישומים פוטנציאליים,</a:t>
            </a:r>
            <a:br>
              <a:rPr lang="en-US" dirty="0"/>
            </a:br>
            <a:r>
              <a:rPr lang="he-IL" dirty="0"/>
              <a:t> היכולת לשחזר אותות מפחות דגימות יכולה להיות שימושית במיוחד ביישומים שבהם רכישת הנתונים היא יקרה או גוזלת זמן, או שבהם אחסון הנתונים מוגבל, כגון </a:t>
            </a:r>
            <a:r>
              <a:rPr lang="en-US" dirty="0"/>
              <a:t>MRI, </a:t>
            </a:r>
            <a:r>
              <a:rPr lang="he-IL" dirty="0"/>
              <a:t> שבהם כל דגימה יקרה ויכול להזיק.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לדוגמה איזה תהליך על שיחת טלפון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4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E90B0B0-7F80-E7AE-5435-35CCBE70D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7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ניקח אותות ונחלק אותם </a:t>
            </a:r>
            <a:r>
              <a:rPr lang="he-IL" dirty="0" err="1"/>
              <a:t>לפריימים</a:t>
            </a:r>
            <a:r>
              <a:rPr lang="he-IL" dirty="0"/>
              <a:t> בקצב של </a:t>
            </a:r>
            <a:r>
              <a:rPr lang="en-US" dirty="0"/>
              <a:t>fps</a:t>
            </a:r>
            <a:r>
              <a:rPr lang="he-IL"/>
              <a:t>30 , כאשר </a:t>
            </a:r>
            <a:r>
              <a:rPr lang="he-IL" dirty="0"/>
              <a:t>כל מסגרת מחולקת ל-10 חריצים. האתגר הוא לקבוע אילו חריצים יש לדגום על מנת להשיג את השחזור המדויק ביותר של האות. 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אלגוריתמי למידת מכונה ישמשו לקביעת אסטרטגיית הדגימה האופטימלית עבור כל מסגרת, בהתבסס על הדגימות עד לנקודה זו.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193F1F-8E00-674B-48C0-85318DE291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השיטות הנאיביות לא אמורות להביא תוצאות טובות, הן ישמשו כנקודת השוואה למודלים שנאמן. המטרה, כפי שאמרנו, לגרום למודל להיות טוב יותר מלפחות השיטה ה"נאיבית" הטובה ביותר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בהתחלה כשניגשנו לבעיה, הבנו שבחירה בנקודת הדגימה שתביא את השחזור הטוב ביותר באותו הרגע, לא בהכרח הנקודה שתביא לשחזור הכי טוב בסוף האות.  לכן חשבנו שהכיוון של </a:t>
            </a:r>
            <a:r>
              <a:rPr lang="en-US" dirty="0"/>
              <a:t>DQN</a:t>
            </a:r>
            <a:r>
              <a:rPr lang="he-IL" dirty="0"/>
              <a:t> יתאים לנו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ניסינו כמה חודשים לגרום לזה לעבוד אבל לא הצלחנו לגרום לזה להתכנס. לכן החלטנו לעבור לשיטה </a:t>
            </a:r>
            <a:r>
              <a:rPr lang="en-US" dirty="0"/>
              <a:t>supervised</a:t>
            </a:r>
            <a:r>
              <a:rPr lang="he-IL" dirty="0"/>
              <a:t> ולתת לה הזדמנות למרות החסרונות שלה שבעצם היא לא מנסה למצוא את הפתרון האופטימלי אלא רק את הפתרון שלימדו אותה.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על ה </a:t>
            </a:r>
            <a:r>
              <a:rPr lang="en-US" dirty="0"/>
              <a:t>RNN </a:t>
            </a:r>
            <a:r>
              <a:rPr lang="he-IL" dirty="0"/>
              <a:t>או </a:t>
            </a:r>
            <a:r>
              <a:rPr lang="en-US" dirty="0"/>
              <a:t>LSTM</a:t>
            </a:r>
            <a:r>
              <a:rPr lang="he-IL" dirty="0"/>
              <a:t> נרחיב בהמשך</a:t>
            </a:r>
            <a:br>
              <a:rPr lang="en-US" dirty="0"/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5A67084-DC0D-4708-FF9E-73EC0B2BC9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5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7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E7E4D6C-27DF-72FD-86BE-46B6556E57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עבור כל אות התדר והפאזה שלו אקראיים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יצרנו </a:t>
            </a:r>
            <a:r>
              <a:rPr lang="he-IL" dirty="0" err="1"/>
              <a:t>קלאאס</a:t>
            </a:r>
            <a:r>
              <a:rPr lang="he-IL" dirty="0"/>
              <a:t> גדול שידע ליצור לדגום ולשחזר אותות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הבלוק יספק שני וקטורים, של ציר </a:t>
            </a:r>
            <a:r>
              <a:rPr lang="en-US" dirty="0"/>
              <a:t>X</a:t>
            </a:r>
            <a:r>
              <a:rPr lang="he-IL" dirty="0"/>
              <a:t> וציר </a:t>
            </a:r>
            <a:r>
              <a:rPr lang="en-US" dirty="0"/>
              <a:t>Y</a:t>
            </a:r>
            <a:r>
              <a:rPr lang="he-IL" dirty="0"/>
              <a:t> המכילים את האות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B20E83D-298A-C8FF-5A2B-63AE422C1C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עבור מודל </a:t>
            </a:r>
            <a:r>
              <a:rPr lang="en-US" dirty="0"/>
              <a:t>supervised</a:t>
            </a:r>
            <a:r>
              <a:rPr lang="he-IL" dirty="0"/>
              <a:t> כדי לאמן צריך לאמן אותו עם תשובות נכונות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נחשב את התשובות הנכונות על ידי בדיקה </a:t>
            </a:r>
            <a:r>
              <a:rPr lang="en-US" dirty="0"/>
              <a:t>exhaustive search</a:t>
            </a:r>
            <a:r>
              <a:rPr lang="he-IL" dirty="0"/>
              <a:t>  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נרצה לעבור על כל פרמוטציה של בחירת אינדקסים ולראות מה נותן את שגיאת ה </a:t>
            </a:r>
            <a:r>
              <a:rPr lang="en-US" dirty="0"/>
              <a:t>MSE</a:t>
            </a:r>
            <a:r>
              <a:rPr lang="he-IL" dirty="0"/>
              <a:t> לאחר אינטרפולציה הכי נמוכה</a:t>
            </a:r>
            <a:br>
              <a:rPr lang="en-US" dirty="0"/>
            </a:br>
            <a:r>
              <a:rPr lang="he-IL" dirty="0"/>
              <a:t>זה לא אפשרי לכן לעבוד כך: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עבור פריים אחד נחשב את הנחשב את נקודת דגימה האופטימלית בכך שנסתכל כל פעם על 4 </a:t>
            </a:r>
            <a:r>
              <a:rPr lang="en-US" dirty="0"/>
              <a:t>frame</a:t>
            </a:r>
            <a:r>
              <a:rPr lang="he-IL" dirty="0"/>
              <a:t> קדימה ונחשב </a:t>
            </a:r>
            <a:r>
              <a:rPr lang="en-US" dirty="0"/>
              <a:t>10^4 </a:t>
            </a:r>
            <a:r>
              <a:rPr lang="he-IL" dirty="0"/>
              <a:t> פרמוטציות ונראה מה השחזור הכי טוב מבניהם. לאחר מכן נזוז פריים קדימה ונחזור כך</a:t>
            </a:r>
            <a:br>
              <a:rPr lang="en-US" dirty="0"/>
            </a:br>
            <a:endParaRPr lang="he-IL" dirty="0"/>
          </a:p>
          <a:p>
            <a:pPr algn="r" rtl="1"/>
            <a:r>
              <a:rPr lang="he-IL" dirty="0"/>
              <a:t>יספק את זמני הדגימה האופטימליים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he-IL" dirty="0"/>
              <a:t>בכך אנו בעצם עושים כמה הנחות:</a:t>
            </a:r>
          </a:p>
          <a:p>
            <a:pPr algn="r" rtl="1"/>
            <a:r>
              <a:rPr lang="he-IL" dirty="0"/>
              <a:t>כשאנחנו יוצרים אותות באותה שיטה אנו מאמינים כי הנקודות דגימה האופטימליות קשורות לדגימות עצמן עד נקודה זו וגם שבין אותות שונים באותה משפחה יש קשר בין הנקודות האופטימליות</a:t>
            </a:r>
            <a:br>
              <a:rPr lang="en-US" dirty="0"/>
            </a:br>
            <a:br>
              <a:rPr lang="en-US" dirty="0"/>
            </a:br>
            <a:r>
              <a:rPr lang="he-IL" dirty="0"/>
              <a:t>כלומר בעצם נניח שאם נלמד את הנקודות האופטימליות של אות אחד במשפחה נוכל לחזות איפה כדאי לדגום גם אות שלא ראינו לפני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9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E3BE285-C72B-A2FE-E4D3-A9A9031693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6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נכין בערך 600 אותות מכל סוג שעליהן נדע את הנקודות האופטימיות לשחזור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השחזור האופטימלי תלוי בשיטת השחזור שנבחר לעבוד איתה ולכן נעשה הפרדה</a:t>
            </a:r>
            <a:br>
              <a:rPr lang="en-US" dirty="0"/>
            </a:br>
            <a:br>
              <a:rPr lang="en-US" dirty="0"/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10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16F6F84-FABC-1943-A3BB-945AE2C774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1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01BC-E8AE-4C24-A0BD-E7BEBA000203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0B97-F4EE-4A4F-A6B6-0A1A5DE269A8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2E91-1CBC-473C-93C0-A0669971255A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B849-E18F-482D-BC54-237AAAC8AE01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A293-F34D-4305-9F07-7F83286B076D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8DF-1051-47E8-9C4A-315DE9A1C78A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B64D-5D30-4CB0-9ACD-41B304C29BEE}" type="datetime1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7C98A-7341-4C34-9165-C4AEA3D51389}" type="datetime1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555BA-7126-4C19-BAF2-C1EDCCDFFDAC}" type="datetime1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922D4-A7D5-4183-B044-2C1C775286DD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7C2C-68C0-4370-A58F-6527808B0DD9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1C8A5-CA40-48DE-ADFD-A63779C621B4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tomerraj/NUSTS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3200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algn="r" rtl="1"/>
            <a:r>
              <a:rPr lang="he-IL" dirty="0"/>
              <a:t>שם הפרויקט: סופר-רזולוציה בעזרת דגימה לא אחידה</a:t>
            </a:r>
          </a:p>
          <a:p>
            <a:pPr algn="r" rtl="1"/>
            <a:r>
              <a:rPr lang="he-IL" dirty="0"/>
              <a:t>מספר פרויקט: 22-1-1-2423</a:t>
            </a:r>
          </a:p>
          <a:p>
            <a:pPr algn="r" rtl="1"/>
            <a:r>
              <a:rPr lang="he-IL" dirty="0"/>
              <a:t>מבצעים: תומר רג'ואן   </a:t>
            </a:r>
          </a:p>
          <a:p>
            <a:pPr algn="r" rtl="1"/>
            <a:r>
              <a:rPr lang="he-IL" dirty="0"/>
              <a:t>             איתי אשכנזי </a:t>
            </a:r>
          </a:p>
          <a:p>
            <a:pPr algn="r" rtl="1"/>
            <a:r>
              <a:rPr lang="he-IL" dirty="0"/>
              <a:t>שם המנחה: חן כהן</a:t>
            </a:r>
          </a:p>
          <a:p>
            <a:pPr algn="r" rtl="1"/>
            <a:r>
              <a:rPr lang="he-IL" dirty="0"/>
              <a:t>מיקום ביצוע הפרויקט: אוניברסיטת תל אביב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אישור המנחה למצגת</a:t>
            </a:r>
            <a:r>
              <a:rPr lang="en-US" dirty="0"/>
              <a:t> </a:t>
            </a:r>
            <a:r>
              <a:rPr lang="he-IL" dirty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DAC81-BAE7-4F66-97A7-B1019F86B31E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 dirty="0"/>
          </a:p>
        </p:txBody>
      </p:sp>
      <p:pic>
        <p:nvPicPr>
          <p:cNvPr id="3" name="Picture 2" descr="A picture containing sketch, font, white, calligraphy&#10;&#10;Description automatically generated">
            <a:extLst>
              <a:ext uri="{FF2B5EF4-FFF2-40B4-BE49-F238E27FC236}">
                <a16:creationId xmlns:a16="http://schemas.microsoft.com/office/drawing/2014/main" id="{267506F9-B685-DE0F-A23C-4834F94BF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10" y="4422179"/>
            <a:ext cx="1796529" cy="9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2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שיטות ומימוש</a:t>
            </a:r>
            <a:endParaRPr lang="he-IL" dirty="0"/>
          </a:p>
          <a:p>
            <a:pPr algn="r" rtl="1">
              <a:lnSpc>
                <a:spcPct val="200000"/>
              </a:lnSpc>
            </a:pPr>
            <a:r>
              <a:rPr lang="he-IL" sz="2400" dirty="0"/>
              <a:t>נאסוף עבור כל סוג של אותות מידע עליו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בעיקר מהן הנקודות האופטימליות לשחזור</a:t>
            </a:r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803-42D0-4301-87CB-07D27FF6245E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10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1129552" y="3263156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0349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שיטות ומימוש</a:t>
            </a:r>
          </a:p>
          <a:p>
            <a:pPr algn="r" rtl="1"/>
            <a:r>
              <a:rPr lang="he-IL" sz="2400" dirty="0"/>
              <a:t>בדקנו ארכיטקטורות שונות 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r>
              <a:rPr lang="en-US" dirty="0"/>
              <a:t>LSTM cell                         </a:t>
            </a:r>
            <a:endParaRPr lang="he-IL" dirty="0"/>
          </a:p>
          <a:p>
            <a:pPr algn="r" rtl="1"/>
            <a:r>
              <a:rPr lang="he-IL" sz="2400" dirty="0"/>
              <a:t>בדקנו עם הוספה של המידע בצורה שונה</a:t>
            </a:r>
            <a:br>
              <a:rPr lang="en-US" sz="2400" dirty="0"/>
            </a:br>
            <a:r>
              <a:rPr lang="he-IL" sz="2400" dirty="0"/>
              <a:t>יעזור למודל</a:t>
            </a:r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2" name="תמונה 1" descr="Insights into LSTM architecture | Thorir Mar Ingolfsson">
            <a:extLst>
              <a:ext uri="{FF2B5EF4-FFF2-40B4-BE49-F238E27FC236}">
                <a16:creationId xmlns:a16="http://schemas.microsoft.com/office/drawing/2014/main" id="{DCF1A37B-F4F4-7CE4-A48B-20599AB659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65277" y="2279015"/>
            <a:ext cx="3890645" cy="1969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CA72-223D-4E20-B371-CA63D3C67333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11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3211889" y="2336801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61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שיטות ומימוש</a:t>
            </a:r>
          </a:p>
          <a:p>
            <a:pPr algn="r" rtl="1"/>
            <a:r>
              <a:rPr lang="he-IL" sz="2400" dirty="0"/>
              <a:t>הארכיטקטורה שהשתמשנו בה: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8DE5-B17E-4D74-924F-04F160AA5C2A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175" y="1445385"/>
            <a:ext cx="4486599" cy="4161404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3C17A72-40CF-27D2-CD29-BC29E9568745}"/>
              </a:ext>
            </a:extLst>
          </p:cNvPr>
          <p:cNvSpPr txBox="1"/>
          <p:nvPr/>
        </p:nvSpPr>
        <p:spPr>
          <a:xfrm>
            <a:off x="5522774" y="4274463"/>
            <a:ext cx="64213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Save translation</a:t>
            </a:r>
          </a:p>
          <a:p>
            <a:pPr algn="r" rtl="1"/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הארכיטקטורה שבחרנו היא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LSTM </a:t>
            </a:r>
            <a:r>
              <a:rPr lang="he-IL" dirty="0">
                <a:solidFill>
                  <a:srgbClr val="3C4043"/>
                </a:solidFill>
                <a:latin typeface="Roboto" panose="02000000000000000000" pitchFamily="2" charset="0"/>
              </a:rPr>
              <a:t>הממומשת </a:t>
            </a:r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באמצעות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PyTorch.nn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והגדרנו לה 7 שכבות עם 70 ערכים לכל שכבה 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hidden state</a:t>
            </a:r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וגם ב 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cell state</a:t>
            </a:r>
            <a:r>
              <a:rPr lang="he-IL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 לאחר מכן, אנו משתמשים בשכבה ליניארית הפלט הסופי בגודל 10.</a:t>
            </a:r>
          </a:p>
        </p:txBody>
      </p:sp>
      <p:pic>
        <p:nvPicPr>
          <p:cNvPr id="13" name="תמונה 12" descr="Insights into LSTM architecture | Thorir Mar Ingolfsson">
            <a:extLst>
              <a:ext uri="{FF2B5EF4-FFF2-40B4-BE49-F238E27FC236}">
                <a16:creationId xmlns:a16="http://schemas.microsoft.com/office/drawing/2014/main" id="{B32AB5FC-DFFC-E3ED-B987-2714A840DC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2964" y="2125306"/>
            <a:ext cx="3890645" cy="1969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B7295DB-C163-5AB8-8A35-87A884829E64}"/>
              </a:ext>
            </a:extLst>
          </p:cNvPr>
          <p:cNvSpPr txBox="1"/>
          <p:nvPr/>
        </p:nvSpPr>
        <p:spPr>
          <a:xfrm>
            <a:off x="4057650" y="39520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dirty="0"/>
              <a:t>LSTM cell                        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534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901B9408-57B1-3F91-484B-41D1E2608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8250" y="3538855"/>
            <a:ext cx="3841750" cy="28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  <a:endParaRPr lang="he-IL" dirty="0"/>
          </a:p>
          <a:p>
            <a:pPr algn="r" rtl="1"/>
            <a:r>
              <a:rPr lang="he-IL" sz="2400" dirty="0"/>
              <a:t>הכניסה למודל הוא ווקטור שמכיל את </a:t>
            </a:r>
            <a:br>
              <a:rPr lang="en-US" sz="2400" dirty="0"/>
            </a:br>
            <a:r>
              <a:rPr lang="he-IL" sz="2400" dirty="0"/>
              <a:t>המידע על הדגימות האחרונות שנלקחו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r>
              <a:rPr lang="he-IL" sz="2400" dirty="0"/>
              <a:t>עבור כל דגימה נכניס את הערך שנדגם</a:t>
            </a:r>
            <a:br>
              <a:rPr lang="en-US" sz="2400" dirty="0"/>
            </a:br>
            <a:r>
              <a:rPr lang="he-IL" sz="2400" dirty="0"/>
              <a:t>ואת הזמן בו דגמנו אותו</a:t>
            </a:r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7CF35-165E-4001-A5D3-DA7CD4F5D65D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3230939" y="3270251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329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</a:p>
          <a:p>
            <a:pPr algn="r" rtl="1"/>
            <a:r>
              <a:rPr lang="he-IL" sz="2400" dirty="0"/>
              <a:t>דיאגרמת דגימה עם המודל:</a:t>
            </a:r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6079E-D5F1-4F27-B917-24BC8B060D40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14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1167652" y="4140201"/>
            <a:ext cx="1340598" cy="1466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7545CC6-CF61-3D4E-2354-3F5E39A80D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" r="1546" b="1458"/>
          <a:stretch/>
        </p:blipFill>
        <p:spPr bwMode="auto">
          <a:xfrm>
            <a:off x="6881252" y="2027139"/>
            <a:ext cx="3458696" cy="447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94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שיטות ומימוש</a:t>
            </a:r>
          </a:p>
          <a:p>
            <a:pPr algn="r" rtl="1"/>
            <a:r>
              <a:rPr lang="he-IL" sz="2400" dirty="0"/>
              <a:t>בחרנו לעבוד עם אינטרפולציה</a:t>
            </a:r>
            <a:br>
              <a:rPr lang="en-US" sz="2400" dirty="0"/>
            </a:br>
            <a:r>
              <a:rPr lang="he-IL" sz="2400" dirty="0"/>
              <a:t> ליניארית ו</a:t>
            </a:r>
            <a:r>
              <a:rPr lang="en-US" sz="2400" dirty="0"/>
              <a:t> Cubic Spline </a:t>
            </a:r>
            <a:r>
              <a:rPr lang="he-IL" sz="2400" dirty="0"/>
              <a:t> </a:t>
            </a:r>
          </a:p>
          <a:p>
            <a:pPr algn="r" rtl="1"/>
            <a:r>
              <a:rPr lang="he-IL" sz="2400" dirty="0"/>
              <a:t>ואת השגיאה מדדנו באמצעות </a:t>
            </a:r>
            <a:r>
              <a:rPr lang="en-US" sz="2400" dirty="0"/>
              <a:t>MSE</a:t>
            </a:r>
            <a:r>
              <a:rPr lang="he-IL" sz="2400" dirty="0"/>
              <a:t> </a:t>
            </a:r>
            <a:br>
              <a:rPr lang="en-US" sz="2400" dirty="0"/>
            </a:br>
            <a:r>
              <a:rPr lang="he-IL" sz="2400" dirty="0"/>
              <a:t>אבל גם בדקנו שגיאות אחרות כמו </a:t>
            </a:r>
            <a:r>
              <a:rPr lang="en-US" sz="2400" dirty="0"/>
              <a:t>Max Error</a:t>
            </a:r>
            <a:r>
              <a:rPr lang="he-IL" sz="2400" dirty="0"/>
              <a:t> </a:t>
            </a:r>
            <a:br>
              <a:rPr lang="en-US" sz="2400" dirty="0"/>
            </a:br>
            <a:r>
              <a:rPr lang="he-IL" sz="2400" dirty="0"/>
              <a:t>או </a:t>
            </a:r>
            <a:r>
              <a:rPr lang="en-US" sz="2400" dirty="0"/>
              <a:t>MAE</a:t>
            </a: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ABCB3-DA82-47B4-9B59-C8B1A2FA9633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15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2748802" y="4857751"/>
            <a:ext cx="2971948" cy="785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698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</a:t>
            </a:r>
            <a:r>
              <a:rPr lang="en-US" sz="2400" dirty="0"/>
              <a:t>Cubic Spline</a:t>
            </a:r>
            <a:r>
              <a:rPr lang="he-IL" sz="2400" dirty="0"/>
              <a:t> של </a:t>
            </a:r>
            <a:r>
              <a:rPr lang="en-US" sz="2400" dirty="0"/>
              <a:t>Oscillating Chirp</a:t>
            </a:r>
            <a:r>
              <a:rPr lang="he-IL" sz="2400" dirty="0"/>
              <a:t> עם דגימות אידאליות ודגימות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03B8A-ED71-494B-BACB-FACA73B9E406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16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2" y="2169222"/>
            <a:ext cx="7574976" cy="40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עוצמת פיקסל מווידאו עם דגימות אידאליות ודגימות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0062-9CF9-43F2-9B67-8C16F6A7A03F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17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6003" y="2169222"/>
            <a:ext cx="7499993" cy="40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0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סינוס עם 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F0FD-7ACC-4AFB-8044-E8068A3AA2AF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18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426" y="2419350"/>
            <a:ext cx="9997147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סינוס עם דגימות בשיטת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“Boosting”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C99B-241F-4AAB-8760-965281F1F3EF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19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904" y="2419350"/>
            <a:ext cx="9786191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8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55000" lnSpcReduction="20000"/>
          </a:bodyPr>
          <a:lstStyle/>
          <a:p>
            <a:pPr marL="0" indent="0" algn="r" rtl="1">
              <a:buNone/>
            </a:pPr>
            <a:r>
              <a:rPr lang="he-IL" sz="5800" b="1" dirty="0"/>
              <a:t>נושא הפרויקט</a:t>
            </a:r>
          </a:p>
          <a:p>
            <a:pPr marL="0" indent="0" algn="r" rtl="1">
              <a:buNone/>
            </a:pPr>
            <a:endParaRPr lang="he-IL" sz="1500" b="1" dirty="0"/>
          </a:p>
          <a:p>
            <a:pPr algn="r" rtl="1"/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ביצוע מחקר על שיטות דגימה לא אחידות על מנת לשפר שחזור אות.</a:t>
            </a:r>
          </a:p>
          <a:p>
            <a:pPr algn="r" rtl="1"/>
            <a:endParaRPr lang="he-I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sz="4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דגימה אחידה:</a:t>
            </a:r>
            <a:endParaRPr lang="en-US" sz="4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4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דגימה בשיטת </a:t>
            </a:r>
            <a:r>
              <a:rPr lang="en-US" sz="4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“Boosting”</a:t>
            </a:r>
            <a:r>
              <a:rPr lang="he-IL" sz="4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he-IL" sz="3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דגימה בשיטת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“Chebyshev”</a:t>
            </a:r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algn="r" rtl="1">
              <a:lnSpc>
                <a:spcPct val="15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49EE-CA58-4284-993F-274531EEE615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</a:t>
            </a:fld>
            <a:endParaRPr lang="en-US" dirty="0"/>
          </a:p>
        </p:txBody>
      </p:sp>
      <p:pic>
        <p:nvPicPr>
          <p:cNvPr id="2" name="תמונה 1" descr="&#10;">
            <a:extLst>
              <a:ext uri="{FF2B5EF4-FFF2-40B4-BE49-F238E27FC236}">
                <a16:creationId xmlns:a16="http://schemas.microsoft.com/office/drawing/2014/main" id="{EA6CB27E-26E7-28D7-6CEE-BD202821E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00" y="2714807"/>
            <a:ext cx="6120000" cy="499412"/>
          </a:xfrm>
          <a:prstGeom prst="rect">
            <a:avLst/>
          </a:prstGeom>
          <a:noFill/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8AC8DC99-1F95-57D6-C619-B8666168E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00" y="4143193"/>
            <a:ext cx="6120000" cy="485753"/>
          </a:xfrm>
          <a:prstGeom prst="rect">
            <a:avLst/>
          </a:prstGeom>
          <a:noFill/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EAFB658-DD93-5797-C539-6208DD35D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6000" y="5301841"/>
            <a:ext cx="6120000" cy="486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0076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סינוס עם דגימות של המודל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F89E6-D6C0-4D0E-B0CA-5338FDBB4D9D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20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367" y="2419350"/>
            <a:ext cx="995526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2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ארבעה סינוסים עם 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34E-9A69-486F-A0FB-D6BDFC5067EC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21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97" y="2419350"/>
            <a:ext cx="964980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5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ארבעה סינוסים עם דגימות רנדומליות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409F-9BBD-42EB-9F22-901D7BA91974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22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97" y="2443114"/>
            <a:ext cx="9649805" cy="36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2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ארבעה סינוסים עם דגימות של המודל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3985F-212D-4F2B-81C8-A1549B5977EE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23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035" y="2419350"/>
            <a:ext cx="9629929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53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שן מסור עם 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6E5F-6F35-427D-9329-CD0568FE1B1A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24</a:t>
            </a:fld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D6C37BB-298D-CD77-357D-DC46768BC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769" y="2423484"/>
            <a:ext cx="9726461" cy="36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37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שן מסור עם דגימות של המודל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8734-CD50-421C-8183-ECC4E327D893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25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367" y="2423484"/>
            <a:ext cx="9955265" cy="36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4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עוצמת פיקסל מווידאו עם דגימות אחידות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34E-9A69-486F-A0FB-D6BDFC5067EC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26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t="5138" r="9037" b="2266"/>
          <a:stretch/>
        </p:blipFill>
        <p:spPr>
          <a:xfrm>
            <a:off x="1272179" y="2576963"/>
            <a:ext cx="964764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39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עוצמת פיקסל מווידאו עם דגימות רנדומליות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409F-9BBD-42EB-9F22-901D7BA91974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27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5138" r="8345" b="2266"/>
          <a:stretch/>
        </p:blipFill>
        <p:spPr>
          <a:xfrm>
            <a:off x="1231884" y="2576963"/>
            <a:ext cx="97282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5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חיבור של עוצמת פיקסל מווידאו עם דגימות של המודל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3985F-212D-4F2B-81C8-A1549B5977EE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28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78CB1E-D60D-9B71-2159-24D7297B3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5045" r="9645" b="2167"/>
          <a:stretch/>
        </p:blipFill>
        <p:spPr>
          <a:xfrm>
            <a:off x="1306718" y="2576963"/>
            <a:ext cx="95785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1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1475" y="1069675"/>
            <a:ext cx="10982325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הדגמה</a:t>
            </a:r>
          </a:p>
          <a:p>
            <a:pPr marL="0" indent="0" algn="r" rtl="1">
              <a:buNone/>
            </a:pPr>
            <a:r>
              <a:rPr lang="he-IL" sz="2400" dirty="0"/>
              <a:t>שחזור ליניארי של אות אקראי שעבר פילטור גאוסייני עם סיגמות שונות עם דגימות של המודל</a:t>
            </a:r>
          </a:p>
          <a:p>
            <a:pPr marL="0" indent="0" algn="r" rtl="1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D57F-112B-4C76-9AD6-F25C76C65AF8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29</a:t>
            </a:fld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1C3A9EF-326D-E292-1B2B-3074FF8DD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" t="6091" r="8984" b="1613"/>
          <a:stretch/>
        </p:blipFill>
        <p:spPr bwMode="auto">
          <a:xfrm>
            <a:off x="3010095" y="2043747"/>
            <a:ext cx="6171807" cy="22522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תמונה 6" descr="תמונה שמכילה קו, צילום מסך, עלילה, תרשים&#10;&#10;התיאור נוצר באופן אוטומטי">
            <a:extLst>
              <a:ext uri="{FF2B5EF4-FFF2-40B4-BE49-F238E27FC236}">
                <a16:creationId xmlns:a16="http://schemas.microsoft.com/office/drawing/2014/main" id="{5EE23B6B-D595-0ABE-D555-030F033411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t="5621" r="8537" b="2118"/>
          <a:stretch/>
        </p:blipFill>
        <p:spPr bwMode="auto">
          <a:xfrm>
            <a:off x="3031003" y="4461122"/>
            <a:ext cx="6129994" cy="2253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he-IL" sz="3200" b="1" dirty="0"/>
              <a:t>מטרות</a:t>
            </a:r>
            <a:endParaRPr lang="en-US" sz="3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נאמן מודל </a:t>
            </a: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למידת</a:t>
            </a: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מכונה על מגוון סוגים של אותות (סינוסים, שן מסור ועוד). 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בחנו ארכיטקטורות למידת מכונה שונות.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ל</a:t>
            </a: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קבל </a:t>
            </a: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תוצאות</a:t>
            </a: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שיחזור טובות </a:t>
            </a: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יותר עם המודל שלנו, מכל שיטת הדגימה האחרת.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הערכת המודל על ידי השוואה לשיטות אחרות לפי מדד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07AD-5AA5-4E8F-821C-7D606CB594BE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14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2026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גרף עמודות המשווה שיטות דגימה שונות, של אותות שהם חיבור של מספר שונה של סינוסים:</a:t>
            </a:r>
          </a:p>
          <a:p>
            <a:pPr marL="0" indent="0" algn="r" rtl="1"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7B5B-F3F6-4313-B113-326620272EAF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30</a:t>
            </a:fld>
            <a:endParaRPr lang="en-US"/>
          </a:p>
        </p:txBody>
      </p:sp>
      <p:pic>
        <p:nvPicPr>
          <p:cNvPr id="2" name="תמונה 1" descr="תמונה שמכילה טקסט, צילום מסך, תרשים, עלילה&#10;&#10;התיאור נוצר באופן אוטומטי">
            <a:extLst>
              <a:ext uri="{FF2B5EF4-FFF2-40B4-BE49-F238E27FC236}">
                <a16:creationId xmlns:a16="http://schemas.microsoft.com/office/drawing/2014/main" id="{AF9F8074-CF80-E7F1-E816-69DB06441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83" y="2325370"/>
            <a:ext cx="5135834" cy="3851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279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2026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גרף עמודות המשווה שיטות דגימה שונות, של אותות אקראיים שעברו פילטר גאוסייני עם סיגמות שונות:</a:t>
            </a:r>
          </a:p>
          <a:p>
            <a:pPr marL="0" indent="0" algn="r" rtl="1"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C636-03C8-4469-8F35-1AE1332ADBCF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31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F9F8074-CF80-E7F1-E816-69DB06441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8272" y="2325370"/>
            <a:ext cx="5135456" cy="3851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6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גרפי </a:t>
            </a:r>
            <a:r>
              <a:rPr lang="en-US" sz="2400" dirty="0"/>
              <a:t>Sweep</a:t>
            </a:r>
            <a:r>
              <a:rPr lang="he-IL" sz="2400" dirty="0"/>
              <a:t> של שחזור של שיטות דגימה שונות של אותות בתדרים שונים בשחזור ליניארי:</a:t>
            </a:r>
          </a:p>
          <a:p>
            <a:pPr marL="0" indent="0" algn="r" rtl="1">
              <a:buNone/>
            </a:pPr>
            <a:endParaRPr lang="he-IL" sz="2400" dirty="0"/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7D60-F1CB-4FAF-884D-7A611B92A0A4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32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B54071E-D920-AEEE-436B-79789898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1708"/>
          <a:stretch>
            <a:fillRect/>
          </a:stretch>
        </p:blipFill>
        <p:spPr bwMode="auto">
          <a:xfrm>
            <a:off x="1160780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14678A-1597-66FE-1CFB-20C44E22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 bwMode="auto">
          <a:xfrm>
            <a:off x="6189982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584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גרפי </a:t>
            </a:r>
            <a:r>
              <a:rPr lang="en-US" sz="2400" dirty="0"/>
              <a:t>Sweep</a:t>
            </a:r>
            <a:r>
              <a:rPr lang="he-IL" sz="2400" dirty="0"/>
              <a:t> של שחזור של שיטות דגימה שונות של אותות בתדרים שונים בשחזור</a:t>
            </a:r>
            <a:br>
              <a:rPr lang="en-US" sz="2400" dirty="0"/>
            </a:br>
            <a:r>
              <a:rPr lang="en-US" sz="2400" dirty="0"/>
              <a:t>Cubic Spline</a:t>
            </a:r>
            <a:r>
              <a:rPr lang="he-IL" sz="2400" dirty="0"/>
              <a:t>:</a:t>
            </a:r>
          </a:p>
          <a:p>
            <a:pPr marL="0" indent="0" algn="r" rtl="1">
              <a:buNone/>
            </a:pPr>
            <a:endParaRPr lang="he-IL" sz="2400" dirty="0"/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8247-81A1-4B6C-AD83-58EB748F8FDB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33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B54071E-D920-AEEE-436B-79789898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" b="1720"/>
          <a:stretch/>
        </p:blipFill>
        <p:spPr bwMode="auto">
          <a:xfrm>
            <a:off x="1160780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14678A-1597-66FE-1CFB-20C44E22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" b="1720"/>
          <a:stretch/>
        </p:blipFill>
        <p:spPr bwMode="auto">
          <a:xfrm>
            <a:off x="6189982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5744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תוצאות</a:t>
            </a:r>
          </a:p>
          <a:p>
            <a:pPr marL="0" indent="0" algn="r" rtl="1">
              <a:buNone/>
            </a:pPr>
            <a:r>
              <a:rPr lang="he-IL" sz="2400" dirty="0"/>
              <a:t>גרפי </a:t>
            </a:r>
            <a:r>
              <a:rPr lang="en-US" sz="2400" dirty="0"/>
              <a:t>Sweep</a:t>
            </a:r>
            <a:r>
              <a:rPr lang="he-IL" sz="2400" dirty="0"/>
              <a:t> של שחזור של שיטות דגימה שונות של אותות בתדרים שונים בשחזור ליניארי, עם שגיאה מקסימלית:</a:t>
            </a:r>
          </a:p>
          <a:p>
            <a:pPr marL="0" indent="0" algn="r" rtl="1">
              <a:buNone/>
            </a:pPr>
            <a:endParaRPr lang="he-IL" sz="2400" dirty="0"/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0A824-79B4-4577-AE0B-5E97269CFC1E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34</a:t>
            </a:fld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B54071E-D920-AEEE-436B-79789898D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" b="1788"/>
          <a:stretch/>
        </p:blipFill>
        <p:spPr bwMode="auto">
          <a:xfrm>
            <a:off x="1160780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14678A-1597-66FE-1CFB-20C44E22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" b="1788"/>
          <a:stretch/>
        </p:blipFill>
        <p:spPr bwMode="auto">
          <a:xfrm>
            <a:off x="6189982" y="2399347"/>
            <a:ext cx="4841240" cy="3506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802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תוצאות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4EE5-05C8-4D67-B9B6-6048502FE2F4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51D980D5-6AE3-05DD-87EC-7DA8D5CF94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872170"/>
                  </p:ext>
                </p:extLst>
              </p:nvPr>
            </p:nvGraphicFramePr>
            <p:xfrm>
              <a:off x="838201" y="1674396"/>
              <a:ext cx="10610849" cy="44714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24499">
                      <a:extLst>
                        <a:ext uri="{9D8B030D-6E8A-4147-A177-3AD203B41FA5}">
                          <a16:colId xmlns:a16="http://schemas.microsoft.com/office/drawing/2014/main" val="2453552674"/>
                        </a:ext>
                      </a:extLst>
                    </a:gridCol>
                    <a:gridCol w="2409825">
                      <a:extLst>
                        <a:ext uri="{9D8B030D-6E8A-4147-A177-3AD203B41FA5}">
                          <a16:colId xmlns:a16="http://schemas.microsoft.com/office/drawing/2014/main" val="1432205868"/>
                        </a:ext>
                      </a:extLst>
                    </a:gridCol>
                    <a:gridCol w="2676525">
                      <a:extLst>
                        <a:ext uri="{9D8B030D-6E8A-4147-A177-3AD203B41FA5}">
                          <a16:colId xmlns:a16="http://schemas.microsoft.com/office/drawing/2014/main" val="992498746"/>
                        </a:ext>
                      </a:extLst>
                    </a:gridCol>
                  </a:tblGrid>
                  <a:tr h="3066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Signal Type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MSE Improvement ratio</a:t>
                          </a:r>
                          <a:r>
                            <a:rPr lang="he-IL" sz="1400" dirty="0">
                              <a:effectLst/>
                            </a:rPr>
                            <a:t> </a:t>
                          </a:r>
                          <a:r>
                            <a:rPr lang="en-US" sz="1400" dirty="0">
                              <a:effectLst/>
                            </a:rPr>
                            <a:t>over uniform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Correct precent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extLst>
                      <a:ext uri="{0D108BD9-81ED-4DB2-BD59-A6C34878D82A}">
                        <a16:rowId xmlns:a16="http://schemas.microsoft.com/office/drawing/2014/main" val="3080702535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Oscillating chirp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cubic spline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644729875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Oscillating chirp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cubic spline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197962895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Sine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cubic spline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814376534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Sine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cubic spline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341975772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Sine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𝟕𝟒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2679203243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Sine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3906881633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Sawtooth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𝟏𝟕𝟐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1923778362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Sawtooth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4008532596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Oscillating chirp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4199791894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Oscillating chirp signals in frequency between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388858959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Sum of Sine signals, from one Sines up to five sins,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𝟑𝟏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𝟐𝟒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2898709811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Gaussian filtered random signal with different gaussians,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%/−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%/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218749027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Pixel intensity from a real video,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he-IL" sz="11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100" b="1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2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extLst>
                      <a:ext uri="{0D108BD9-81ED-4DB2-BD59-A6C34878D82A}">
                        <a16:rowId xmlns:a16="http://schemas.microsoft.com/office/drawing/2014/main" val="8821565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51D980D5-6AE3-05DD-87EC-7DA8D5CF94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872170"/>
                  </p:ext>
                </p:extLst>
              </p:nvPr>
            </p:nvGraphicFramePr>
            <p:xfrm>
              <a:off x="838201" y="1674396"/>
              <a:ext cx="10610849" cy="44714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24499">
                      <a:extLst>
                        <a:ext uri="{9D8B030D-6E8A-4147-A177-3AD203B41FA5}">
                          <a16:colId xmlns:a16="http://schemas.microsoft.com/office/drawing/2014/main" val="2453552674"/>
                        </a:ext>
                      </a:extLst>
                    </a:gridCol>
                    <a:gridCol w="2409825">
                      <a:extLst>
                        <a:ext uri="{9D8B030D-6E8A-4147-A177-3AD203B41FA5}">
                          <a16:colId xmlns:a16="http://schemas.microsoft.com/office/drawing/2014/main" val="1432205868"/>
                        </a:ext>
                      </a:extLst>
                    </a:gridCol>
                    <a:gridCol w="2676525">
                      <a:extLst>
                        <a:ext uri="{9D8B030D-6E8A-4147-A177-3AD203B41FA5}">
                          <a16:colId xmlns:a16="http://schemas.microsoft.com/office/drawing/2014/main" val="992498746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Signal Type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MSE Improvement ratio</a:t>
                          </a:r>
                          <a:r>
                            <a:rPr lang="he-IL" sz="1400" dirty="0">
                              <a:effectLst/>
                            </a:rPr>
                            <a:t> </a:t>
                          </a:r>
                          <a:r>
                            <a:rPr lang="en-US" sz="1400" dirty="0">
                              <a:effectLst/>
                            </a:rPr>
                            <a:t>over uniform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Correct precent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/>
                    </a:tc>
                    <a:extLst>
                      <a:ext uri="{0D108BD9-81ED-4DB2-BD59-A6C34878D82A}">
                        <a16:rowId xmlns:a16="http://schemas.microsoft.com/office/drawing/2014/main" val="3080702535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154902" r="-92503" b="-1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54902" r="-111869" b="-1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54902" r="-911" b="-12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4729875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254902" r="-92503" b="-1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254902" r="-111869" b="-1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254902" r="-911" b="-1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962895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348077" r="-92503" b="-9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348077" r="-111869" b="-9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348077" r="-911" b="-9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76534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456863" r="-92503" b="-9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456863" r="-111869" b="-9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456863" r="-911" b="-9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75772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556863" r="-92503" b="-8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556863" r="-111869" b="-8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556863" r="-911" b="-8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9203243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656863" r="-92503" b="-7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656863" r="-111869" b="-7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656863" r="-911" b="-7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6881633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756863" r="-92503" b="-6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756863" r="-111869" b="-6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756863" r="-911" b="-6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778362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856863" r="-92503" b="-5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856863" r="-111869" b="-5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856863" r="-911" b="-5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532596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956863" r="-92503" b="-4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956863" r="-111869" b="-4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956863" r="-911" b="-4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9791894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110" t="-1036538" r="-92503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036538" r="-111869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036538" r="-911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858959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Sum of Sine signals, from one Sines up to five sins,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158824" r="-111869" b="-2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158824" r="-911" b="-2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8709811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Gaussian filtered random signal with different gaussians,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258824" r="-111869" b="-1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258824" r="-911" b="-1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7490277"/>
                      </a:ext>
                    </a:extLst>
                  </a:tr>
                  <a:tr h="311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effectLst/>
                            </a:rPr>
                            <a:t>Pixel intensity from a real video, with linear interpolation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47374" marR="47374" marT="0" marB="0" anchor="ctr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29293" t="-1358824" r="-111869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47374" marR="47374" marT="0" marB="0" anchor="ctr">
                        <a:blipFill>
                          <a:blip r:embed="rId3"/>
                          <a:stretch>
                            <a:fillRect l="-297039" t="-1358824" r="-911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21565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8196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מסקנות</a:t>
            </a:r>
          </a:p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אוששה ההנחה שיש </a:t>
            </a: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קשר בין מקומות הדגימה האידיאלים לאות, ושיש קשר בין אות לאות מאותו הסוג.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ניתן לקבל שיפור בשחזור האות באמצעות מודל, עם שיטות שחזור פשוטות, באמצעות מודל למידת מכונה לפחות בחלק מסוגי האותות.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ההנחות שלקחנו בבחירה של מערכת </a:t>
            </a:r>
            <a:r>
              <a:rPr lang="en-US" sz="2400" dirty="0">
                <a:latin typeface="Calibri" panose="020F0502020204030204"/>
                <a:cs typeface="Arial" panose="020B0604020202020204" pitchFamily="34" charset="0"/>
              </a:rPr>
              <a:t>supervised </a:t>
            </a: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 הם הנחות שעבדו בהרבה מקומות והראו תוצאות טובות, אבל לא בכל המקומות.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8544-FA4D-435D-BE17-F5E71CB26289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26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3200" b="1" dirty="0"/>
              <a:t>הצעות להמשך</a:t>
            </a: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שיפור ארכיטקטורת למידת המכונה.</a:t>
            </a:r>
          </a:p>
          <a:p>
            <a:pPr algn="r" rtl="1"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אינטרפולציה באמצעות מערכת נוספת של למידת מכונה.</a:t>
            </a:r>
          </a:p>
          <a:p>
            <a:pPr marL="0" indent="0" algn="r" rtl="1">
              <a:buNone/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פתרון הבעיה כ </a:t>
            </a:r>
            <a:r>
              <a:rPr lang="en-US" sz="2400" dirty="0">
                <a:latin typeface="Calibri" panose="020F0502020204030204"/>
                <a:cs typeface="Arial" panose="020B0604020202020204" pitchFamily="34" charset="0"/>
              </a:rPr>
              <a:t>offline</a:t>
            </a: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: צורה אחרת שהבעיה אינה סיבתית. </a:t>
            </a:r>
          </a:p>
          <a:p>
            <a:pPr algn="r" rtl="1"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בנית מאגר המידע, עם נקודות הדגימה האופטימלי, בשיטת </a:t>
            </a:r>
            <a:r>
              <a:rPr lang="en-US" sz="2400" dirty="0">
                <a:latin typeface="Calibri" panose="020F0502020204030204"/>
                <a:cs typeface="Arial" panose="020B0604020202020204" pitchFamily="34" charset="0"/>
              </a:rPr>
              <a:t>supervised</a:t>
            </a: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 בצורה סיבתית כך שאולי המודל יוכל ללמוד אותו יותר טוב.</a:t>
            </a:r>
          </a:p>
          <a:p>
            <a:pPr algn="r" rtl="1"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algn="r" rtl="1">
              <a:defRPr/>
            </a:pPr>
            <a:r>
              <a:rPr lang="he-IL" sz="2400" dirty="0">
                <a:latin typeface="Calibri" panose="020F0502020204030204"/>
                <a:cs typeface="Arial" panose="020B0604020202020204" pitchFamily="34" charset="0"/>
              </a:rPr>
              <a:t>מדד שגיאה שלא מתייחס לפאזה ומתעניין רק בתדר המשוחזר למטרות שמע.</a:t>
            </a:r>
          </a:p>
          <a:p>
            <a:pPr algn="r" rtl="1">
              <a:defRPr/>
            </a:pPr>
            <a:endParaRPr lang="he-IL" sz="2400" dirty="0"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latin typeface="Calibri" panose="020F0502020204030204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5E69-4633-43DD-9C46-DF32A4BEA055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11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תיעוד הפרויקט</a:t>
            </a:r>
          </a:p>
          <a:p>
            <a:pPr algn="r" rtl="1">
              <a:lnSpc>
                <a:spcPct val="100000"/>
              </a:lnSpc>
            </a:pPr>
            <a:r>
              <a:rPr lang="he-IL" sz="2400" dirty="0"/>
              <a:t>קישור ל</a:t>
            </a:r>
            <a:r>
              <a:rPr lang="en-US" sz="2400" dirty="0"/>
              <a:t>GitHub</a:t>
            </a:r>
            <a:r>
              <a:rPr lang="he-IL" sz="2400" dirty="0"/>
              <a:t> של הפרויקט: </a:t>
            </a:r>
            <a:r>
              <a:rPr lang="en-US" sz="2400" dirty="0">
                <a:hlinkClick r:id="rId2"/>
              </a:rPr>
              <a:t>github.com/tomerraj/NUSTSR</a:t>
            </a:r>
            <a:r>
              <a:rPr lang="he-IL" sz="2400" dirty="0"/>
              <a:t>  שמוסבר בו ב</a:t>
            </a:r>
            <a:r>
              <a:rPr lang="en-US" sz="2400" dirty="0"/>
              <a:t>README</a:t>
            </a:r>
            <a:r>
              <a:rPr lang="he-IL" sz="2400" dirty="0"/>
              <a:t> איך להריץ את הפרויקט.</a:t>
            </a:r>
          </a:p>
          <a:p>
            <a:pPr algn="r" rtl="1">
              <a:lnSpc>
                <a:spcPct val="100000"/>
              </a:lnSpc>
            </a:pPr>
            <a:r>
              <a:rPr lang="he-IL" sz="2400" dirty="0"/>
              <a:t>התיקייה הראשית בפרויקט:</a:t>
            </a:r>
          </a:p>
          <a:p>
            <a:pPr algn="r" rtl="1">
              <a:lnSpc>
                <a:spcPct val="100000"/>
              </a:lnSpc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5D75-5D40-42E7-AB00-C166FDE6BC80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38</a:t>
            </a:fld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22C7EF1-2F16-BC0B-D9FF-D9AE61338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0237" y="2482049"/>
            <a:ext cx="2371525" cy="36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82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תיעוד הפרויקט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5D75-5D40-42E7-AB00-C166FDE6BC80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39</a:t>
            </a:fld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7F0F1EA-F986-9F76-6784-50E23A6D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277" y="2094343"/>
            <a:ext cx="2295845" cy="305795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C68D92B-6EB5-2243-7A7C-B5F67D2B3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758" y="1894290"/>
            <a:ext cx="4124901" cy="345805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A6401DE-ABFF-3592-C219-FB7A9362A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61" y="1842886"/>
            <a:ext cx="2248214" cy="92405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B54051B-CFE7-8988-E7FB-BD06925B5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878" y="2947739"/>
            <a:ext cx="224821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3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he-IL" sz="3200" b="1" dirty="0"/>
              <a:t>מוטיבציה</a:t>
            </a:r>
            <a:endParaRPr lang="en-US" sz="3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היכולת לשחזר אותות מכמות מופחתת של דגימות יכולה להיות שימושית ביישומים בהם רכישת הנתונים היא יקרה או גוזלת זמן.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דגימה לא אחידה בצורה חכמה עשויה לאפשר זיהוי של פרטים באותות שיתפספס ובדגימה אחידה.</a:t>
            </a:r>
          </a:p>
          <a:p>
            <a:pPr algn="r" rtl="1">
              <a:lnSpc>
                <a:spcPct val="15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אלגוריתם </a:t>
            </a: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שמבצע את זה בזמן אמת.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he-IL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A117-FA68-420E-974B-0D7E15C8A3D8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טקסט, צילום מסך, מלבן, פתקייה&#10;&#10;התיאור נוצר באופן אוטומטי">
            <a:extLst>
              <a:ext uri="{FF2B5EF4-FFF2-40B4-BE49-F238E27FC236}">
                <a16:creationId xmlns:a16="http://schemas.microsoft.com/office/drawing/2014/main" id="{B3492E4E-30FE-9123-0EDA-AE7B0A75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0338"/>
            <a:ext cx="6205476" cy="38500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69675"/>
                <a:ext cx="10515600" cy="5107288"/>
              </a:xfrm>
            </p:spPr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50000"/>
                  </a:lnSpc>
                  <a:buNone/>
                </a:pPr>
                <a:r>
                  <a:rPr lang="he-IL" sz="3200" b="1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אפיון הבעיה</a:t>
                </a:r>
                <a:endParaRPr lang="en-US" sz="32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24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נעסוק באותות חד ממדיים במשך של 7 שניות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he-IL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קצב דגימה של </a:t>
                </a:r>
                <a14:m>
                  <m:oMath xmlns:m="http://schemas.openxmlformats.org/officeDocument/2006/math">
                    <m:r>
                      <a:rPr lang="he-IL" sz="2400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30</m:t>
                    </m:r>
                    <m:r>
                      <a:rPr lang="he-IL" sz="2400" i="1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endParaRPr lang="en-US" sz="24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חלוקה של כל </a:t>
                </a:r>
                <a:r>
                  <a:rPr lang="he-IL" sz="24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מקטע דגימה</a:t>
                </a:r>
                <a:r>
                  <a:rPr lang="he-IL" sz="2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ל 10 נקודות דגימה</a:t>
                </a:r>
                <a:endParaRPr lang="he-IL" sz="24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24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בחירת נקודת הדגימה היא סיבתית</a:t>
                </a:r>
              </a:p>
              <a:p>
                <a:pPr algn="r" rtl="1">
                  <a:lnSpc>
                    <a:spcPct val="150000"/>
                  </a:lnSpc>
                </a:pPr>
                <a:endParaRPr lang="he-IL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indent="0" algn="r" rtl="1">
                  <a:lnSpc>
                    <a:spcPct val="150000"/>
                  </a:lnSpc>
                  <a:buNone/>
                </a:pPr>
                <a:endParaRPr lang="he-IL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indent="0" algn="r" rtl="1">
                  <a:lnSpc>
                    <a:spcPct val="150000"/>
                  </a:lnSpc>
                  <a:buNone/>
                </a:pP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/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69675"/>
                <a:ext cx="10515600" cy="5107288"/>
              </a:xfrm>
              <a:blipFill>
                <a:blip r:embed="rId4"/>
                <a:stretch>
                  <a:fillRect r="-144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66924-7FD3-4AE9-AF43-AA70C8EF4B8B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4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he-IL" sz="32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גישות לפתרון הבעיה</a:t>
            </a:r>
            <a:endParaRPr lang="en-US" sz="3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שיטות נאיביות: דגימה אחידה, רנדומלית,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“Boosting”</a:t>
            </a:r>
            <a:r>
              <a:rPr lang="he-IL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Chebyshev”</a:t>
            </a:r>
          </a:p>
          <a:p>
            <a:pPr algn="r" rtl="1">
              <a:lnSpc>
                <a:spcPct val="200000"/>
              </a:lnSpc>
            </a:pP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שיטות לימוד מכונה:</a:t>
            </a:r>
          </a:p>
          <a:p>
            <a:pPr lvl="1" algn="r" rtl="1">
              <a:lnSpc>
                <a:spcPct val="200000"/>
              </a:lnSpc>
            </a:pP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שיטות ללא פיקוח, לדוגמ</a:t>
            </a: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DQN</a:t>
            </a:r>
            <a:endParaRPr lang="he-IL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algn="r" rtl="1">
              <a:lnSpc>
                <a:spcPct val="200000"/>
              </a:lnSpc>
            </a:pP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שיט</a:t>
            </a: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ות מפוקחות, לדוגמה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RNN</a:t>
            </a: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או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LSTM</a:t>
            </a:r>
            <a:endParaRPr lang="he-IL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he-IL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3F91D-1DA2-4C41-BE5A-89B958CAA120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7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מבנה כללי של המערכת: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0B9A-7611-4E8D-ACC6-C2EE4F4D1D88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0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02" y="1445385"/>
            <a:ext cx="4571346" cy="41614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  <a:endParaRPr lang="he-IL" dirty="0"/>
          </a:p>
          <a:p>
            <a:pPr algn="r" rtl="1">
              <a:lnSpc>
                <a:spcPct val="200000"/>
              </a:lnSpc>
            </a:pPr>
            <a:r>
              <a:rPr lang="he-IL" sz="2400" dirty="0"/>
              <a:t>ניצור אותות אקראיים ברזולוציה גבוהה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50,000 דגימות במשך 7 שניות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אותות הנוצרים באותה שיטה דומים, אבל יחידים</a:t>
            </a:r>
          </a:p>
          <a:p>
            <a:pPr marL="0" indent="0" algn="r" rtl="1">
              <a:buNone/>
            </a:pPr>
            <a:endParaRPr lang="he-IL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C7F-D799-4439-B4AE-EA0C6D5A03E1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8</a:t>
            </a:fld>
            <a:endParaRPr lang="en-US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1129552" y="1371601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202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מימוש מערכת דגימה מבוססת</a:t>
            </a:r>
            <a:br>
              <a:rPr lang="he-IL" dirty="0"/>
            </a:br>
            <a:r>
              <a:rPr lang="he-IL" dirty="0"/>
              <a:t>למידת מכונה – סופר-­­רזולוציה זמנית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F15B9-514E-4D1D-8F1D-9D15A57535C7}" type="datetime1">
              <a:rPr lang="en-US" smtClean="0"/>
              <a:t>6/22/2023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9</a:t>
            </a:fld>
            <a:endParaRPr lang="en-US"/>
          </a:p>
        </p:txBody>
      </p:sp>
      <p:pic>
        <p:nvPicPr>
          <p:cNvPr id="7" name="תמונה 6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A270D2FF-10AF-D695-C6B9-B8804D6F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00" y="1450286"/>
            <a:ext cx="4571346" cy="416140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C0A61F2C-DEC5-D8C4-658F-0AAD49ACD45B}"/>
              </a:ext>
            </a:extLst>
          </p:cNvPr>
          <p:cNvSpPr/>
          <p:nvPr/>
        </p:nvSpPr>
        <p:spPr>
          <a:xfrm>
            <a:off x="1134673" y="2324920"/>
            <a:ext cx="1418665" cy="77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b="1" dirty="0"/>
              <a:t>שיטות ומימוש</a:t>
            </a:r>
            <a:endParaRPr lang="he-IL" dirty="0"/>
          </a:p>
          <a:p>
            <a:pPr algn="r" rtl="1">
              <a:lnSpc>
                <a:spcPct val="200000"/>
              </a:lnSpc>
            </a:pPr>
            <a:r>
              <a:rPr lang="he-IL" sz="2400" dirty="0"/>
              <a:t>המודל שלנו הוא מודל "מפוקח" (</a:t>
            </a:r>
            <a:r>
              <a:rPr lang="en-US" sz="2400" dirty="0"/>
              <a:t>(supervised</a:t>
            </a:r>
            <a:endParaRPr lang="he-IL" sz="2400" dirty="0"/>
          </a:p>
          <a:p>
            <a:pPr algn="r" rtl="1">
              <a:lnSpc>
                <a:spcPct val="200000"/>
              </a:lnSpc>
            </a:pPr>
            <a:r>
              <a:rPr lang="he-IL" sz="2400" dirty="0"/>
              <a:t>נחפש אינדקסים אופטימליים לדגימה עבור כל אות</a:t>
            </a:r>
          </a:p>
          <a:p>
            <a:pPr algn="r" rtl="1">
              <a:lnSpc>
                <a:spcPct val="200000"/>
              </a:lnSpc>
            </a:pPr>
            <a:r>
              <a:rPr lang="he-IL" sz="2400" dirty="0"/>
              <a:t>החישוב של הבחירה האופטימלית הוא לא סיבתי</a:t>
            </a:r>
            <a:endParaRPr lang="en-US" sz="2400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9594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2966</Words>
  <Application>Microsoft Office PowerPoint</Application>
  <PresentationFormat>מסך רחב</PresentationFormat>
  <Paragraphs>420</Paragraphs>
  <Slides>39</Slides>
  <Notes>27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Roboto</vt:lpstr>
      <vt:lpstr>Office Theme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  <vt:lpstr>מימוש מערכת דגימה מבוססת למידת מכונה – סופר-­­רזולוציה זמנית 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איתי אשכנזי</cp:lastModifiedBy>
  <cp:revision>61</cp:revision>
  <dcterms:created xsi:type="dcterms:W3CDTF">2021-12-15T06:30:50Z</dcterms:created>
  <dcterms:modified xsi:type="dcterms:W3CDTF">2023-06-22T18:25:35Z</dcterms:modified>
</cp:coreProperties>
</file>